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63" r:id="rId5"/>
    <p:sldId id="266" r:id="rId6"/>
    <p:sldId id="265" r:id="rId7"/>
    <p:sldId id="267" r:id="rId8"/>
    <p:sldId id="269" r:id="rId9"/>
    <p:sldId id="270" r:id="rId10"/>
    <p:sldId id="271" r:id="rId11"/>
    <p:sldId id="260" r:id="rId12"/>
    <p:sldId id="261" r:id="rId13"/>
    <p:sldId id="257" r:id="rId14"/>
    <p:sldId id="262"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85" d="100"/>
          <a:sy n="85" d="100"/>
        </p:scale>
        <p:origin x="1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5/21/2021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smtClean="0"/>
              <a:t>Fare clic per modificare lo stile del titolo</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DA16AA21-1863-4931-97CB-99D0A168701B}" type="datetimeFigureOut">
              <a:rPr lang="en-US" dirty="0"/>
              <a:t>5/21/2021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772C379-9A7C-4C87-A116-CBE9F58B04C5}" type="datetimeFigureOut">
              <a:rPr lang="en-US" dirty="0"/>
              <a:t>5/21/2021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5/21/2021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crisi del mondo islamico </a:t>
            </a:r>
            <a:endParaRPr lang="it-IT" dirty="0"/>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297788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1588008" y="984738"/>
            <a:ext cx="9022080" cy="5074920"/>
          </a:xfrm>
          <a:prstGeom prst="rect">
            <a:avLst/>
          </a:prstGeom>
        </p:spPr>
      </p:pic>
    </p:spTree>
    <p:extLst>
      <p:ext uri="{BB962C8B-B14F-4D97-AF65-F5344CB8AC3E}">
        <p14:creationId xmlns:p14="http://schemas.microsoft.com/office/powerpoint/2010/main" val="38682065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484632"/>
            <a:ext cx="10058400" cy="1609344"/>
          </a:xfrm>
        </p:spPr>
        <p:txBody>
          <a:bodyPr/>
          <a:lstStyle/>
          <a:p>
            <a:r>
              <a:rPr lang="it-IT" dirty="0" smtClean="0"/>
              <a:t>L’attacco alle torri gemelle </a:t>
            </a:r>
            <a:endParaRPr lang="it-IT" dirty="0"/>
          </a:p>
        </p:txBody>
      </p:sp>
      <p:sp>
        <p:nvSpPr>
          <p:cNvPr id="3" name="Segnaposto contenuto 2"/>
          <p:cNvSpPr>
            <a:spLocks noGrp="1"/>
          </p:cNvSpPr>
          <p:nvPr>
            <p:ph idx="1"/>
          </p:nvPr>
        </p:nvSpPr>
        <p:spPr>
          <a:xfrm>
            <a:off x="380531" y="2093976"/>
            <a:ext cx="6217217" cy="4050792"/>
          </a:xfrm>
        </p:spPr>
        <p:txBody>
          <a:bodyPr>
            <a:normAutofit lnSpcReduction="10000"/>
          </a:bodyPr>
          <a:lstStyle/>
          <a:p>
            <a:r>
              <a:rPr lang="it-IT" dirty="0" smtClean="0"/>
              <a:t>Gli Stati </a:t>
            </a:r>
            <a:r>
              <a:rPr lang="it-IT" dirty="0"/>
              <a:t>U</a:t>
            </a:r>
            <a:r>
              <a:rPr lang="it-IT" dirty="0" smtClean="0"/>
              <a:t>niti dopo la caduta del comunismo in </a:t>
            </a:r>
            <a:r>
              <a:rPr lang="it-IT" dirty="0"/>
              <a:t>R</a:t>
            </a:r>
            <a:r>
              <a:rPr lang="it-IT" dirty="0" smtClean="0"/>
              <a:t>ussia, diventano la prima superpotenza mondiale, ma hanno molti oppositori. Fra questi ci sono gli estremisti islamici che colpiscono gli Stati </a:t>
            </a:r>
            <a:r>
              <a:rPr lang="it-IT" dirty="0"/>
              <a:t>U</a:t>
            </a:r>
            <a:r>
              <a:rPr lang="it-IT" dirty="0" smtClean="0"/>
              <a:t>niti attraverso attacchi di terrorismo…</a:t>
            </a:r>
          </a:p>
          <a:p>
            <a:r>
              <a:rPr lang="it-IT" dirty="0" smtClean="0"/>
              <a:t>L’ 11 settembre 2001 a New York, un aereo si schianta contro una delle «Torri Gemelle» che si trovano vicino alla borsa e alle sedi delle multinazionali. </a:t>
            </a:r>
            <a:r>
              <a:rPr lang="it-IT" dirty="0"/>
              <a:t> </a:t>
            </a:r>
            <a:r>
              <a:rPr lang="it-IT" dirty="0" smtClean="0"/>
              <a:t>Nello stesso giorno ci sono altri attacchi aerei che suscitano orrore in tutto il mondo e provocano migliaia di morti. </a:t>
            </a:r>
          </a:p>
          <a:p>
            <a:r>
              <a:rPr lang="it-IT" dirty="0" smtClean="0"/>
              <a:t>I responsabili di questo attentato appartengono all’organizzazione terroristica islamica AL QAEDA, guidata da OSAMA BIN LADEN. </a:t>
            </a:r>
            <a:endParaRPr lang="it-IT" dirty="0"/>
          </a:p>
        </p:txBody>
      </p:sp>
      <p:pic>
        <p:nvPicPr>
          <p:cNvPr id="5" name="Immagine 4"/>
          <p:cNvPicPr>
            <a:picLocks noChangeAspect="1"/>
          </p:cNvPicPr>
          <p:nvPr/>
        </p:nvPicPr>
        <p:blipFill>
          <a:blip r:embed="rId2"/>
          <a:stretch>
            <a:fillRect/>
          </a:stretch>
        </p:blipFill>
        <p:spPr>
          <a:xfrm>
            <a:off x="7703673" y="484632"/>
            <a:ext cx="4488327" cy="2692996"/>
          </a:xfrm>
          <a:prstGeom prst="rect">
            <a:avLst/>
          </a:prstGeom>
        </p:spPr>
      </p:pic>
      <p:pic>
        <p:nvPicPr>
          <p:cNvPr id="6" name="Immagine 5"/>
          <p:cNvPicPr>
            <a:picLocks noChangeAspect="1"/>
          </p:cNvPicPr>
          <p:nvPr/>
        </p:nvPicPr>
        <p:blipFill>
          <a:blip r:embed="rId3"/>
          <a:stretch>
            <a:fillRect/>
          </a:stretch>
        </p:blipFill>
        <p:spPr>
          <a:xfrm>
            <a:off x="7703673" y="3380422"/>
            <a:ext cx="4488327" cy="2975956"/>
          </a:xfrm>
          <a:prstGeom prst="rect">
            <a:avLst/>
          </a:prstGeom>
        </p:spPr>
      </p:pic>
    </p:spTree>
    <p:extLst>
      <p:ext uri="{BB962C8B-B14F-4D97-AF65-F5344CB8AC3E}">
        <p14:creationId xmlns:p14="http://schemas.microsoft.com/office/powerpoint/2010/main" val="2045192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9950" y="484632"/>
            <a:ext cx="6591016" cy="1609344"/>
          </a:xfrm>
        </p:spPr>
        <p:txBody>
          <a:bodyPr/>
          <a:lstStyle/>
          <a:p>
            <a:r>
              <a:rPr lang="it-IT" dirty="0" smtClean="0"/>
              <a:t>LA RISPOSTA DEGLI STATI UNITI</a:t>
            </a:r>
            <a:endParaRPr lang="it-IT" dirty="0"/>
          </a:p>
        </p:txBody>
      </p:sp>
      <p:sp>
        <p:nvSpPr>
          <p:cNvPr id="3" name="Segnaposto contenuto 2"/>
          <p:cNvSpPr>
            <a:spLocks noGrp="1"/>
          </p:cNvSpPr>
          <p:nvPr>
            <p:ph idx="1"/>
          </p:nvPr>
        </p:nvSpPr>
        <p:spPr>
          <a:xfrm>
            <a:off x="560397" y="2093976"/>
            <a:ext cx="6290569" cy="4050792"/>
          </a:xfrm>
        </p:spPr>
        <p:txBody>
          <a:bodyPr>
            <a:normAutofit lnSpcReduction="10000"/>
          </a:bodyPr>
          <a:lstStyle/>
          <a:p>
            <a:r>
              <a:rPr lang="it-IT" dirty="0" smtClean="0"/>
              <a:t>Gli Stati Uniti accusano l’Afghanistan di proteggere OSAMA BIN LADEN. Per questo nel 2001 gli Stati Uniti, con l’approvazione internazionale, attaccano l’Afghanistan in mano ai talebani. Finisce così il regime talebano in Afghanistan. </a:t>
            </a:r>
          </a:p>
          <a:p>
            <a:r>
              <a:rPr lang="it-IT" dirty="0" smtClean="0"/>
              <a:t>Inoltre gli </a:t>
            </a:r>
            <a:r>
              <a:rPr lang="it-IT" dirty="0" smtClean="0">
                <a:effectLst>
                  <a:outerShdw blurRad="38100" dist="38100" dir="2700000" algn="tl">
                    <a:srgbClr val="000000">
                      <a:alpha val="43137"/>
                    </a:srgbClr>
                  </a:outerShdw>
                </a:effectLst>
              </a:rPr>
              <a:t>Stati Uniti </a:t>
            </a:r>
            <a:r>
              <a:rPr lang="it-IT" dirty="0" smtClean="0"/>
              <a:t>accusano l’IRAQ di aiutare il terrorismo internazionale e di avere «mezzi di distruzione di massa». Per questo nel 2003, senza l’approvazione internazionale, GLI STATI UNIT INVADONO L’IRAQ dove c’è il regime di SADDAM HUSSEIN. La guerra di Afghanistan e la guerra in Iraq non sconfiggono il terrorismo, ma creano in questi Paesi arabi una situazione di violenza interna, che continua ancora oggi. </a:t>
            </a:r>
          </a:p>
          <a:p>
            <a:endParaRPr lang="it-IT" dirty="0"/>
          </a:p>
        </p:txBody>
      </p:sp>
      <p:pic>
        <p:nvPicPr>
          <p:cNvPr id="4" name="Immagine 3"/>
          <p:cNvPicPr>
            <a:picLocks noChangeAspect="1"/>
          </p:cNvPicPr>
          <p:nvPr/>
        </p:nvPicPr>
        <p:blipFill>
          <a:blip r:embed="rId2"/>
          <a:stretch>
            <a:fillRect/>
          </a:stretch>
        </p:blipFill>
        <p:spPr>
          <a:xfrm>
            <a:off x="6850966" y="398116"/>
            <a:ext cx="5089694" cy="2359767"/>
          </a:xfrm>
          <a:prstGeom prst="rect">
            <a:avLst/>
          </a:prstGeom>
        </p:spPr>
      </p:pic>
      <p:pic>
        <p:nvPicPr>
          <p:cNvPr id="5" name="Immagine 4"/>
          <p:cNvPicPr>
            <a:picLocks noChangeAspect="1"/>
          </p:cNvPicPr>
          <p:nvPr/>
        </p:nvPicPr>
        <p:blipFill>
          <a:blip r:embed="rId3"/>
          <a:stretch>
            <a:fillRect/>
          </a:stretch>
        </p:blipFill>
        <p:spPr>
          <a:xfrm>
            <a:off x="6850966" y="2899287"/>
            <a:ext cx="5089694" cy="2850229"/>
          </a:xfrm>
          <a:prstGeom prst="rect">
            <a:avLst/>
          </a:prstGeom>
        </p:spPr>
      </p:pic>
    </p:spTree>
    <p:extLst>
      <p:ext uri="{BB962C8B-B14F-4D97-AF65-F5344CB8AC3E}">
        <p14:creationId xmlns:p14="http://schemas.microsoft.com/office/powerpoint/2010/main" val="2769527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5265" y="92746"/>
            <a:ext cx="10058400" cy="1609344"/>
          </a:xfrm>
        </p:spPr>
        <p:txBody>
          <a:bodyPr/>
          <a:lstStyle/>
          <a:p>
            <a:r>
              <a:rPr lang="it-IT" dirty="0" err="1" smtClean="0"/>
              <a:t>L’isis</a:t>
            </a:r>
            <a:endParaRPr lang="it-IT" dirty="0"/>
          </a:p>
        </p:txBody>
      </p:sp>
      <p:sp>
        <p:nvSpPr>
          <p:cNvPr id="3" name="Segnaposto contenuto 2"/>
          <p:cNvSpPr>
            <a:spLocks noGrp="1"/>
          </p:cNvSpPr>
          <p:nvPr>
            <p:ph idx="1"/>
          </p:nvPr>
        </p:nvSpPr>
        <p:spPr>
          <a:xfrm>
            <a:off x="325265" y="1502230"/>
            <a:ext cx="4416552" cy="4012306"/>
          </a:xfrm>
        </p:spPr>
        <p:txBody>
          <a:bodyPr>
            <a:normAutofit/>
          </a:bodyPr>
          <a:lstStyle/>
          <a:p>
            <a:r>
              <a:rPr lang="it-IT" dirty="0"/>
              <a:t>Il gruppo si autofinanzia con la vendita del petrolio ricavato dai pozzi nelle città controllate. Le sue fila si ingrossano vertiginosamente con decine di migliaia di cosiddetti </a:t>
            </a:r>
            <a:r>
              <a:rPr lang="it-IT" dirty="0" err="1"/>
              <a:t>foreign</a:t>
            </a:r>
            <a:r>
              <a:rPr lang="it-IT" dirty="0"/>
              <a:t> fighters, cittadini europei o che vivono nelle città europee, che, spesso passando attraverso la Turchia, riescono a raggiungere il gruppo per unirsi ai combattenti jihadisti nei fronti più caldi</a:t>
            </a:r>
            <a:r>
              <a:rPr lang="it-IT" dirty="0" smtClean="0"/>
              <a:t>.</a:t>
            </a:r>
            <a:endParaRPr lang="it-IT" dirty="0"/>
          </a:p>
        </p:txBody>
      </p:sp>
      <p:pic>
        <p:nvPicPr>
          <p:cNvPr id="4" name="Immagine 3"/>
          <p:cNvPicPr>
            <a:picLocks noChangeAspect="1"/>
          </p:cNvPicPr>
          <p:nvPr/>
        </p:nvPicPr>
        <p:blipFill>
          <a:blip r:embed="rId2"/>
          <a:stretch>
            <a:fillRect/>
          </a:stretch>
        </p:blipFill>
        <p:spPr>
          <a:xfrm>
            <a:off x="6428935" y="92746"/>
            <a:ext cx="5361359" cy="2762996"/>
          </a:xfrm>
          <a:prstGeom prst="rect">
            <a:avLst/>
          </a:prstGeom>
        </p:spPr>
      </p:pic>
      <p:pic>
        <p:nvPicPr>
          <p:cNvPr id="5" name="Immagine 4"/>
          <p:cNvPicPr>
            <a:picLocks noChangeAspect="1"/>
          </p:cNvPicPr>
          <p:nvPr/>
        </p:nvPicPr>
        <p:blipFill>
          <a:blip r:embed="rId3"/>
          <a:stretch>
            <a:fillRect/>
          </a:stretch>
        </p:blipFill>
        <p:spPr>
          <a:xfrm>
            <a:off x="6428935" y="3108960"/>
            <a:ext cx="5361359" cy="2912011"/>
          </a:xfrm>
          <a:prstGeom prst="rect">
            <a:avLst/>
          </a:prstGeom>
        </p:spPr>
      </p:pic>
    </p:spTree>
    <p:extLst>
      <p:ext uri="{BB962C8B-B14F-4D97-AF65-F5344CB8AC3E}">
        <p14:creationId xmlns:p14="http://schemas.microsoft.com/office/powerpoint/2010/main" val="200313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Leva militare femminile </a:t>
            </a:r>
            <a:endParaRPr lang="it-IT" dirty="0"/>
          </a:p>
        </p:txBody>
      </p:sp>
      <p:sp>
        <p:nvSpPr>
          <p:cNvPr id="3" name="Segnaposto contenuto 2"/>
          <p:cNvSpPr>
            <a:spLocks noGrp="1"/>
          </p:cNvSpPr>
          <p:nvPr>
            <p:ph idx="1"/>
          </p:nvPr>
        </p:nvSpPr>
        <p:spPr>
          <a:xfrm>
            <a:off x="1069848" y="2121408"/>
            <a:ext cx="3293146" cy="4050792"/>
          </a:xfrm>
        </p:spPr>
        <p:txBody>
          <a:bodyPr>
            <a:normAutofit lnSpcReduction="10000"/>
          </a:bodyPr>
          <a:lstStyle/>
          <a:p>
            <a:pPr marL="0" indent="0">
              <a:buNone/>
            </a:pPr>
            <a:r>
              <a:rPr lang="it-IT" dirty="0"/>
              <a:t>In Israele il servizio di leva è obbligatorio e dura </a:t>
            </a:r>
            <a:r>
              <a:rPr lang="it-IT" dirty="0" smtClean="0"/>
              <a:t>36 mesi, altrettanto anche </a:t>
            </a:r>
            <a:r>
              <a:rPr lang="it-IT" dirty="0"/>
              <a:t>il servizio militare femminile anche se ha una durata inferiore, ovvero 24 mesi. La leva è obbligatoria per ebrei </a:t>
            </a:r>
            <a:r>
              <a:rPr lang="it-IT" dirty="0" smtClean="0"/>
              <a:t>e drusi, </a:t>
            </a:r>
            <a:r>
              <a:rPr lang="it-IT" dirty="0"/>
              <a:t>volontaria per gli </a:t>
            </a:r>
            <a:r>
              <a:rPr lang="it-IT" dirty="0" smtClean="0"/>
              <a:t>arabi. </a:t>
            </a:r>
          </a:p>
          <a:p>
            <a:pPr marL="0" indent="0">
              <a:buNone/>
            </a:pPr>
            <a:endParaRPr lang="it-IT" dirty="0"/>
          </a:p>
          <a:p>
            <a:pPr marL="0" indent="0">
              <a:buNone/>
            </a:pPr>
            <a:endParaRPr lang="it-IT" dirty="0" smtClean="0"/>
          </a:p>
          <a:p>
            <a:pPr marL="0" indent="0">
              <a:buNone/>
            </a:pPr>
            <a:r>
              <a:rPr lang="it-IT" dirty="0" smtClean="0"/>
              <a:t>Drusi: musulmani sciiti </a:t>
            </a:r>
            <a:endParaRPr lang="it-IT" dirty="0"/>
          </a:p>
        </p:txBody>
      </p:sp>
      <p:pic>
        <p:nvPicPr>
          <p:cNvPr id="4" name="Immagine 3"/>
          <p:cNvPicPr>
            <a:picLocks noChangeAspect="1"/>
          </p:cNvPicPr>
          <p:nvPr/>
        </p:nvPicPr>
        <p:blipFill>
          <a:blip r:embed="rId2"/>
          <a:stretch>
            <a:fillRect/>
          </a:stretch>
        </p:blipFill>
        <p:spPr>
          <a:xfrm>
            <a:off x="7935827" y="301751"/>
            <a:ext cx="3887284" cy="2911711"/>
          </a:xfrm>
          <a:prstGeom prst="rect">
            <a:avLst/>
          </a:prstGeom>
        </p:spPr>
      </p:pic>
      <p:pic>
        <p:nvPicPr>
          <p:cNvPr id="5" name="Immagine 4"/>
          <p:cNvPicPr>
            <a:picLocks noChangeAspect="1"/>
          </p:cNvPicPr>
          <p:nvPr/>
        </p:nvPicPr>
        <p:blipFill>
          <a:blip r:embed="rId3"/>
          <a:stretch>
            <a:fillRect/>
          </a:stretch>
        </p:blipFill>
        <p:spPr>
          <a:xfrm>
            <a:off x="8066966" y="3540035"/>
            <a:ext cx="3756145" cy="2497836"/>
          </a:xfrm>
          <a:prstGeom prst="rect">
            <a:avLst/>
          </a:prstGeom>
        </p:spPr>
      </p:pic>
    </p:spTree>
    <p:extLst>
      <p:ext uri="{BB962C8B-B14F-4D97-AF65-F5344CB8AC3E}">
        <p14:creationId xmlns:p14="http://schemas.microsoft.com/office/powerpoint/2010/main" val="35030482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z="6000" dirty="0" smtClean="0"/>
              <a:t>Gioia </a:t>
            </a:r>
            <a:r>
              <a:rPr lang="it-IT" sz="6000" dirty="0" err="1" smtClean="0"/>
              <a:t>racanati</a:t>
            </a:r>
            <a:r>
              <a:rPr lang="it-IT" sz="6000" dirty="0" smtClean="0"/>
              <a:t> </a:t>
            </a:r>
            <a:r>
              <a:rPr lang="it-IT" sz="6000" dirty="0"/>
              <a:t/>
            </a:r>
            <a:br>
              <a:rPr lang="it-IT" sz="6000" dirty="0"/>
            </a:br>
            <a:r>
              <a:rPr lang="it-IT" sz="6000" dirty="0" err="1" smtClean="0"/>
              <a:t>francesco</a:t>
            </a:r>
            <a:r>
              <a:rPr lang="it-IT" sz="6000" dirty="0" smtClean="0"/>
              <a:t> </a:t>
            </a:r>
            <a:r>
              <a:rPr lang="it-IT" sz="6000" dirty="0" err="1" smtClean="0"/>
              <a:t>varrati</a:t>
            </a:r>
            <a:r>
              <a:rPr lang="it-IT" sz="6000" dirty="0" smtClean="0"/>
              <a:t> </a:t>
            </a:r>
            <a:br>
              <a:rPr lang="it-IT" sz="6000" dirty="0" smtClean="0"/>
            </a:br>
            <a:r>
              <a:rPr lang="it-IT" sz="6000" dirty="0" err="1" smtClean="0"/>
              <a:t>giorgia</a:t>
            </a:r>
            <a:r>
              <a:rPr lang="it-IT" sz="6000" dirty="0" smtClean="0"/>
              <a:t> </a:t>
            </a:r>
            <a:r>
              <a:rPr lang="it-IT" sz="6000" dirty="0" err="1" smtClean="0"/>
              <a:t>trailani</a:t>
            </a:r>
            <a:endParaRPr lang="it-IT" sz="6000" dirty="0"/>
          </a:p>
        </p:txBody>
      </p:sp>
      <p:sp>
        <p:nvSpPr>
          <p:cNvPr id="3" name="Sottotitolo 2"/>
          <p:cNvSpPr>
            <a:spLocks noGrp="1"/>
          </p:cNvSpPr>
          <p:nvPr>
            <p:ph type="subTitle" idx="1"/>
          </p:nvPr>
        </p:nvSpPr>
        <p:spPr/>
        <p:txBody>
          <a:bodyPr/>
          <a:lstStyle/>
          <a:p>
            <a:r>
              <a:rPr lang="it-IT" dirty="0" smtClean="0"/>
              <a:t>3°A</a:t>
            </a:r>
            <a:endParaRPr lang="it-IT" dirty="0"/>
          </a:p>
        </p:txBody>
      </p:sp>
    </p:spTree>
    <p:extLst>
      <p:ext uri="{BB962C8B-B14F-4D97-AF65-F5344CB8AC3E}">
        <p14:creationId xmlns:p14="http://schemas.microsoft.com/office/powerpoint/2010/main" val="92253966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44658" y="456497"/>
            <a:ext cx="10058400" cy="1609344"/>
          </a:xfrm>
        </p:spPr>
        <p:txBody>
          <a:bodyPr/>
          <a:lstStyle/>
          <a:p>
            <a:r>
              <a:rPr lang="it-IT" dirty="0" smtClean="0">
                <a:solidFill>
                  <a:schemeClr val="bg1"/>
                </a:solidFill>
              </a:rPr>
              <a:t>Crisi dell’islam </a:t>
            </a:r>
            <a:endParaRPr lang="it-IT" dirty="0">
              <a:solidFill>
                <a:schemeClr val="bg1"/>
              </a:solidFill>
            </a:endParaRPr>
          </a:p>
        </p:txBody>
      </p:sp>
      <p:sp>
        <p:nvSpPr>
          <p:cNvPr id="3" name="Segnaposto contenuto 2"/>
          <p:cNvSpPr>
            <a:spLocks noGrp="1"/>
          </p:cNvSpPr>
          <p:nvPr>
            <p:ph idx="1"/>
          </p:nvPr>
        </p:nvSpPr>
        <p:spPr>
          <a:xfrm>
            <a:off x="647817" y="1868190"/>
            <a:ext cx="4726041" cy="4050792"/>
          </a:xfrm>
        </p:spPr>
        <p:txBody>
          <a:bodyPr/>
          <a:lstStyle/>
          <a:p>
            <a:pPr marL="0" indent="0">
              <a:buNone/>
            </a:pPr>
            <a:r>
              <a:rPr lang="it-IT" dirty="0">
                <a:solidFill>
                  <a:schemeClr val="bg1"/>
                </a:solidFill>
              </a:rPr>
              <a:t>Dalla fine della prima guerra mondiale IL MONDO ARABO VIVE UNA GRANDE CRISI. Dal 1980, il fondamentalismo (cioè l’estremismo) religioso diventa molto forte nei Paesi islamici e vuole: </a:t>
            </a:r>
          </a:p>
          <a:p>
            <a:r>
              <a:rPr lang="it-IT" dirty="0" smtClean="0">
                <a:solidFill>
                  <a:schemeClr val="bg1"/>
                </a:solidFill>
              </a:rPr>
              <a:t>Imporre la LEGGE DEL CORANO come legge dello stato </a:t>
            </a:r>
          </a:p>
          <a:p>
            <a:r>
              <a:rPr lang="it-IT" dirty="0" smtClean="0">
                <a:solidFill>
                  <a:schemeClr val="bg1"/>
                </a:solidFill>
              </a:rPr>
              <a:t>Riproporre la GUERRA SANTA contro gli Occidentali e i musulmani moderati.</a:t>
            </a:r>
            <a:endParaRPr lang="it-IT" dirty="0">
              <a:solidFill>
                <a:schemeClr val="bg1"/>
              </a:solidFill>
            </a:endParaRPr>
          </a:p>
        </p:txBody>
      </p:sp>
      <p:pic>
        <p:nvPicPr>
          <p:cNvPr id="4" name="Immagine 3"/>
          <p:cNvPicPr>
            <a:picLocks noChangeAspect="1"/>
          </p:cNvPicPr>
          <p:nvPr/>
        </p:nvPicPr>
        <p:blipFill>
          <a:blip r:embed="rId2"/>
          <a:stretch>
            <a:fillRect/>
          </a:stretch>
        </p:blipFill>
        <p:spPr>
          <a:xfrm>
            <a:off x="7693944" y="323644"/>
            <a:ext cx="4262349" cy="2335149"/>
          </a:xfrm>
          <a:prstGeom prst="rect">
            <a:avLst/>
          </a:prstGeom>
        </p:spPr>
      </p:pic>
      <p:pic>
        <p:nvPicPr>
          <p:cNvPr id="5" name="Immagine 4"/>
          <p:cNvPicPr>
            <a:picLocks noChangeAspect="1"/>
          </p:cNvPicPr>
          <p:nvPr/>
        </p:nvPicPr>
        <p:blipFill>
          <a:blip r:embed="rId3"/>
          <a:stretch>
            <a:fillRect/>
          </a:stretch>
        </p:blipFill>
        <p:spPr>
          <a:xfrm>
            <a:off x="7693944" y="2999229"/>
            <a:ext cx="4262349" cy="2386915"/>
          </a:xfrm>
          <a:prstGeom prst="rect">
            <a:avLst/>
          </a:prstGeom>
        </p:spPr>
      </p:pic>
    </p:spTree>
    <p:extLst>
      <p:ext uri="{BB962C8B-B14F-4D97-AF65-F5344CB8AC3E}">
        <p14:creationId xmlns:p14="http://schemas.microsoft.com/office/powerpoint/2010/main" val="136741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97651" y="484632"/>
            <a:ext cx="10058400" cy="1609344"/>
          </a:xfrm>
        </p:spPr>
        <p:txBody>
          <a:bodyPr/>
          <a:lstStyle/>
          <a:p>
            <a:r>
              <a:rPr lang="it-IT" dirty="0" smtClean="0">
                <a:solidFill>
                  <a:schemeClr val="bg1"/>
                </a:solidFill>
              </a:rPr>
              <a:t>La fondazione di Israele   </a:t>
            </a:r>
            <a:endParaRPr lang="it-IT" dirty="0">
              <a:solidFill>
                <a:schemeClr val="bg1"/>
              </a:solidFill>
            </a:endParaRPr>
          </a:p>
        </p:txBody>
      </p:sp>
      <p:sp>
        <p:nvSpPr>
          <p:cNvPr id="3" name="Segnaposto contenuto 2"/>
          <p:cNvSpPr>
            <a:spLocks noGrp="1"/>
          </p:cNvSpPr>
          <p:nvPr>
            <p:ph idx="1"/>
          </p:nvPr>
        </p:nvSpPr>
        <p:spPr>
          <a:xfrm>
            <a:off x="197651" y="1911096"/>
            <a:ext cx="7047211" cy="4630381"/>
          </a:xfrm>
          <a:solidFill>
            <a:schemeClr val="tx1"/>
          </a:solidFill>
        </p:spPr>
        <p:txBody>
          <a:bodyPr>
            <a:normAutofit/>
          </a:bodyPr>
          <a:lstStyle/>
          <a:p>
            <a:pPr marL="0" indent="0">
              <a:buNone/>
            </a:pPr>
            <a:r>
              <a:rPr lang="it-IT" sz="1800" dirty="0">
                <a:solidFill>
                  <a:schemeClr val="bg1"/>
                </a:solidFill>
              </a:rPr>
              <a:t>Dopo l’Olocausto moltissimi tra gli ebrei superstiti decisero di abbandonare le nazioni dove erano nati e cresciuti per emigrare in Palestina, la terra in cui 4.000 anni prima il loro popolo aveva avuto origine. Lì </a:t>
            </a:r>
            <a:r>
              <a:rPr lang="it-IT" sz="1800" dirty="0" smtClean="0">
                <a:solidFill>
                  <a:schemeClr val="bg1"/>
                </a:solidFill>
              </a:rPr>
              <a:t>esistevano già numerose colonie agricole ebraiche, i </a:t>
            </a:r>
            <a:r>
              <a:rPr lang="it-IT" sz="1800" dirty="0">
                <a:solidFill>
                  <a:schemeClr val="bg1"/>
                </a:solidFill>
              </a:rPr>
              <a:t>KIBBUTZ (Comunità agricole a gestione collettiva sorte in </a:t>
            </a:r>
            <a:r>
              <a:rPr lang="it-IT" sz="1800" dirty="0" smtClean="0">
                <a:solidFill>
                  <a:schemeClr val="bg1"/>
                </a:solidFill>
              </a:rPr>
              <a:t>Palestina), che ospitavano 150.000 coltivatori. </a:t>
            </a:r>
          </a:p>
          <a:p>
            <a:pPr marL="0" indent="0">
              <a:buNone/>
            </a:pPr>
            <a:r>
              <a:rPr lang="it-IT" sz="1800" dirty="0" smtClean="0">
                <a:solidFill>
                  <a:schemeClr val="bg1"/>
                </a:solidFill>
              </a:rPr>
              <a:t>La Palestina è un piccolo lembo di terra, situato lungo la costa orientale del mar mediterraneo. Dal 600 d. C in poi è stata abitata da un popolo arabo di religione islamica, i Palestinesi, che avevano spesso protestato per l’arrivo di tutte queste persone nella loro terra. </a:t>
            </a:r>
          </a:p>
          <a:p>
            <a:pPr marL="0" indent="0">
              <a:buNone/>
            </a:pPr>
            <a:r>
              <a:rPr lang="it-IT" sz="1800" dirty="0" smtClean="0">
                <a:solidFill>
                  <a:schemeClr val="bg1"/>
                </a:solidFill>
              </a:rPr>
              <a:t>Nel 1948 l’ONU concesse di creare lo STATO DI ISRAELE</a:t>
            </a:r>
            <a:endParaRPr lang="it-IT" sz="1800" dirty="0">
              <a:solidFill>
                <a:schemeClr val="bg1"/>
              </a:solidFill>
            </a:endParaRPr>
          </a:p>
        </p:txBody>
      </p:sp>
      <p:pic>
        <p:nvPicPr>
          <p:cNvPr id="4" name="Immagine 3"/>
          <p:cNvPicPr>
            <a:picLocks noChangeAspect="1"/>
          </p:cNvPicPr>
          <p:nvPr/>
        </p:nvPicPr>
        <p:blipFill>
          <a:blip r:embed="rId2"/>
          <a:stretch>
            <a:fillRect/>
          </a:stretch>
        </p:blipFill>
        <p:spPr>
          <a:xfrm>
            <a:off x="6752492" y="590303"/>
            <a:ext cx="1489116" cy="985704"/>
          </a:xfrm>
          <a:prstGeom prst="rect">
            <a:avLst/>
          </a:prstGeom>
        </p:spPr>
      </p:pic>
      <p:pic>
        <p:nvPicPr>
          <p:cNvPr id="6" name="Immagine 5"/>
          <p:cNvPicPr>
            <a:picLocks noChangeAspect="1"/>
          </p:cNvPicPr>
          <p:nvPr/>
        </p:nvPicPr>
        <p:blipFill>
          <a:blip r:embed="rId3"/>
          <a:stretch>
            <a:fillRect/>
          </a:stretch>
        </p:blipFill>
        <p:spPr>
          <a:xfrm>
            <a:off x="8961121" y="590303"/>
            <a:ext cx="3100092" cy="5587591"/>
          </a:xfrm>
          <a:prstGeom prst="rect">
            <a:avLst/>
          </a:prstGeom>
        </p:spPr>
      </p:pic>
    </p:spTree>
    <p:extLst>
      <p:ext uri="{BB962C8B-B14F-4D97-AF65-F5344CB8AC3E}">
        <p14:creationId xmlns:p14="http://schemas.microsoft.com/office/powerpoint/2010/main" val="774195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3072" y="1882258"/>
            <a:ext cx="4500958" cy="4050792"/>
          </a:xfrm>
        </p:spPr>
        <p:txBody>
          <a:bodyPr>
            <a:normAutofit fontScale="77500" lnSpcReduction="20000"/>
          </a:bodyPr>
          <a:lstStyle/>
          <a:p>
            <a:endParaRPr lang="it-IT" dirty="0"/>
          </a:p>
          <a:p>
            <a:r>
              <a:rPr lang="it-IT" dirty="0"/>
              <a:t>Secondo l'Onu la Palestina doveva essere divisa in due parti una del israeliani l'altra ai palestinesi. Pochi giorni dopo una lega di paesi arabi attacco l’Israele ma fu sconfitta, ci furono molte guerre ma furono sempre vinte da Israele. In piena guerra fredda gli USA si schierarono con Israele e l’URSS con i palestinesi. Nel 1973 l’Egitto e la Siria attaccarono l’Israele scatenando così un conflitto chiamato guerra di kippur, ma vinsero di nuovo gli Israeliani.</a:t>
            </a:r>
          </a:p>
          <a:p>
            <a:endParaRPr lang="it-IT" dirty="0"/>
          </a:p>
          <a:p>
            <a:r>
              <a:rPr lang="it-IT" dirty="0"/>
              <a:t>Nell’ interno </a:t>
            </a:r>
            <a:r>
              <a:rPr lang="it-IT" dirty="0" err="1"/>
              <a:t>dell’olp</a:t>
            </a:r>
            <a:r>
              <a:rPr lang="it-IT" dirty="0"/>
              <a:t> acquisto molta fama la fazione chiamata Al </a:t>
            </a:r>
            <a:r>
              <a:rPr lang="it-IT" dirty="0" err="1"/>
              <a:t>Fatah</a:t>
            </a:r>
            <a:r>
              <a:rPr lang="it-IT" dirty="0"/>
              <a:t> fondata da Yasser Arafat con l’obbiettivo di restituire i territori occupati alla Palestina. Nel 1987 i palestinesi diedero vita a una ribellione chiamata prima intifada cioè prima rivoluzione.</a:t>
            </a:r>
          </a:p>
        </p:txBody>
      </p:sp>
      <p:pic>
        <p:nvPicPr>
          <p:cNvPr id="4" name="Immagine 3"/>
          <p:cNvPicPr>
            <a:picLocks noChangeAspect="1"/>
          </p:cNvPicPr>
          <p:nvPr/>
        </p:nvPicPr>
        <p:blipFill>
          <a:blip r:embed="rId2"/>
          <a:stretch>
            <a:fillRect/>
          </a:stretch>
        </p:blipFill>
        <p:spPr>
          <a:xfrm>
            <a:off x="7688555" y="452255"/>
            <a:ext cx="4297823" cy="2860006"/>
          </a:xfrm>
          <a:prstGeom prst="rect">
            <a:avLst/>
          </a:prstGeom>
        </p:spPr>
      </p:pic>
      <p:sp>
        <p:nvSpPr>
          <p:cNvPr id="5" name="AutoShape 2" descr="Guerra arabo israeliana: riassunto | Studenti.it"/>
          <p:cNvSpPr>
            <a:spLocks noGrp="1" noChangeAspect="1" noChangeArrowheads="1"/>
          </p:cNvSpPr>
          <p:nvPr>
            <p:ph type="title"/>
          </p:nvPr>
        </p:nvSpPr>
        <p:spPr bwMode="auto">
          <a:xfrm>
            <a:off x="211719" y="554971"/>
            <a:ext cx="10058400" cy="1609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it-IT" dirty="0" smtClean="0"/>
              <a:t>Le guerre arabo israeliane </a:t>
            </a:r>
            <a:endParaRPr lang="it-IT" dirty="0"/>
          </a:p>
        </p:txBody>
      </p:sp>
      <p:pic>
        <p:nvPicPr>
          <p:cNvPr id="6" name="Immagine 5"/>
          <p:cNvPicPr>
            <a:picLocks noChangeAspect="1"/>
          </p:cNvPicPr>
          <p:nvPr/>
        </p:nvPicPr>
        <p:blipFill>
          <a:blip r:embed="rId3"/>
          <a:stretch>
            <a:fillRect/>
          </a:stretch>
        </p:blipFill>
        <p:spPr>
          <a:xfrm>
            <a:off x="6263641" y="4029116"/>
            <a:ext cx="5584873" cy="1903934"/>
          </a:xfrm>
          <a:prstGeom prst="rect">
            <a:avLst/>
          </a:prstGeom>
        </p:spPr>
      </p:pic>
    </p:spTree>
    <p:extLst>
      <p:ext uri="{BB962C8B-B14F-4D97-AF65-F5344CB8AC3E}">
        <p14:creationId xmlns:p14="http://schemas.microsoft.com/office/powerpoint/2010/main" val="2359444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96124" y="512064"/>
            <a:ext cx="10058400" cy="1609344"/>
          </a:xfrm>
        </p:spPr>
        <p:txBody>
          <a:bodyPr>
            <a:normAutofit fontScale="90000"/>
          </a:bodyPr>
          <a:lstStyle/>
          <a:p>
            <a:r>
              <a:rPr lang="it-IT" dirty="0"/>
              <a:t>Terrorismo palestinese e provocazioni israeliane </a:t>
            </a:r>
            <a:br>
              <a:rPr lang="it-IT" dirty="0"/>
            </a:br>
            <a:endParaRPr lang="it-IT" dirty="0"/>
          </a:p>
        </p:txBody>
      </p:sp>
      <p:sp>
        <p:nvSpPr>
          <p:cNvPr id="3" name="Segnaposto contenuto 2"/>
          <p:cNvSpPr>
            <a:spLocks noGrp="1"/>
          </p:cNvSpPr>
          <p:nvPr>
            <p:ph idx="1"/>
          </p:nvPr>
        </p:nvSpPr>
        <p:spPr>
          <a:xfrm>
            <a:off x="507139" y="2121408"/>
            <a:ext cx="5316884" cy="4050792"/>
          </a:xfrm>
        </p:spPr>
        <p:txBody>
          <a:bodyPr>
            <a:normAutofit lnSpcReduction="10000"/>
          </a:bodyPr>
          <a:lstStyle/>
          <a:p>
            <a:endParaRPr lang="it-IT" dirty="0"/>
          </a:p>
          <a:p>
            <a:r>
              <a:rPr lang="it-IT" dirty="0"/>
              <a:t>I palestinesi per moltissimo tempo si mossero con azioni terroristiche sotto la guida di Arafat. Dopo che A</a:t>
            </a:r>
            <a:r>
              <a:rPr lang="it-IT" dirty="0" smtClean="0"/>
              <a:t>rafat </a:t>
            </a:r>
            <a:r>
              <a:rPr lang="it-IT" dirty="0"/>
              <a:t>morì il movimento palestinese passo a una nuova organizzazione estremista chiamata Hamas. Si propose l’annientamento all’Israele attraverso 2 forme cioè il terrorismo dei kamikaze che si facevano esplodere nelle città israeliane e il lancio dei missili. Israele rispose costruendo un muro di cemento armato che imprigionava i villaggi palestinesi. Tutto ciò condanna i due popoli a situazioni molto gravi.</a:t>
            </a:r>
          </a:p>
        </p:txBody>
      </p:sp>
      <p:pic>
        <p:nvPicPr>
          <p:cNvPr id="4" name="Immagine 3"/>
          <p:cNvPicPr>
            <a:picLocks noChangeAspect="1"/>
          </p:cNvPicPr>
          <p:nvPr/>
        </p:nvPicPr>
        <p:blipFill>
          <a:blip r:embed="rId2"/>
          <a:stretch>
            <a:fillRect/>
          </a:stretch>
        </p:blipFill>
        <p:spPr>
          <a:xfrm>
            <a:off x="6305257" y="1316736"/>
            <a:ext cx="5715000" cy="4286250"/>
          </a:xfrm>
          <a:prstGeom prst="rect">
            <a:avLst/>
          </a:prstGeom>
        </p:spPr>
      </p:pic>
    </p:spTree>
    <p:extLst>
      <p:ext uri="{BB962C8B-B14F-4D97-AF65-F5344CB8AC3E}">
        <p14:creationId xmlns:p14="http://schemas.microsoft.com/office/powerpoint/2010/main" val="36411367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9951" y="731520"/>
            <a:ext cx="10058400" cy="1609344"/>
          </a:xfrm>
        </p:spPr>
        <p:txBody>
          <a:bodyPr/>
          <a:lstStyle/>
          <a:p>
            <a:r>
              <a:rPr lang="it-IT" dirty="0"/>
              <a:t>La rivoluzione iraniana </a:t>
            </a:r>
            <a:br>
              <a:rPr lang="it-IT" dirty="0"/>
            </a:br>
            <a:endParaRPr lang="it-IT" dirty="0"/>
          </a:p>
        </p:txBody>
      </p:sp>
      <p:sp>
        <p:nvSpPr>
          <p:cNvPr id="3" name="Segnaposto contenuto 2"/>
          <p:cNvSpPr>
            <a:spLocks noGrp="1"/>
          </p:cNvSpPr>
          <p:nvPr>
            <p:ph idx="1"/>
          </p:nvPr>
        </p:nvSpPr>
        <p:spPr>
          <a:xfrm>
            <a:off x="259951" y="1860151"/>
            <a:ext cx="6846243" cy="4050792"/>
          </a:xfrm>
        </p:spPr>
        <p:txBody>
          <a:bodyPr/>
          <a:lstStyle/>
          <a:p>
            <a:endParaRPr lang="it-IT" dirty="0"/>
          </a:p>
          <a:p>
            <a:r>
              <a:rPr lang="it-IT" dirty="0"/>
              <a:t>In Persia ad oggi Iran regnava lo “</a:t>
            </a:r>
            <a:r>
              <a:rPr lang="it-IT" sz="2800" dirty="0">
                <a:latin typeface="Chiller" panose="04020404031007020602" pitchFamily="82" charset="0"/>
              </a:rPr>
              <a:t>scia</a:t>
            </a:r>
            <a:r>
              <a:rPr lang="it-IT" dirty="0"/>
              <a:t>” cioè l’imperatore </a:t>
            </a:r>
            <a:r>
              <a:rPr lang="it-IT" dirty="0" smtClean="0"/>
              <a:t>«Reza Pahlavi», </a:t>
            </a:r>
            <a:r>
              <a:rPr lang="it-IT" dirty="0"/>
              <a:t>che, </a:t>
            </a:r>
            <a:r>
              <a:rPr lang="it-IT" dirty="0" smtClean="0"/>
              <a:t>essendo uno </a:t>
            </a:r>
            <a:r>
              <a:rPr lang="it-IT" dirty="0"/>
              <a:t>dei più grandi alleati degli Stati </a:t>
            </a:r>
            <a:r>
              <a:rPr lang="it-IT" dirty="0" smtClean="0"/>
              <a:t>Uniti, </a:t>
            </a:r>
            <a:r>
              <a:rPr lang="it-IT" dirty="0"/>
              <a:t>Il suo modo di regnare offendeva la religione </a:t>
            </a:r>
            <a:r>
              <a:rPr lang="it-IT" dirty="0" smtClean="0"/>
              <a:t>e </a:t>
            </a:r>
            <a:r>
              <a:rPr lang="it-IT" dirty="0"/>
              <a:t>i costumi islamici. Nel 1979 </a:t>
            </a:r>
            <a:r>
              <a:rPr lang="it-IT" dirty="0" err="1"/>
              <a:t>ayatollá</a:t>
            </a:r>
            <a:r>
              <a:rPr lang="it-IT" dirty="0"/>
              <a:t> Khomeini costrinse lo </a:t>
            </a:r>
            <a:r>
              <a:rPr lang="it-IT" sz="2800" dirty="0">
                <a:latin typeface="Chiller" panose="04020404031007020602" pitchFamily="82" charset="0"/>
              </a:rPr>
              <a:t>scia</a:t>
            </a:r>
            <a:r>
              <a:rPr lang="it-IT" dirty="0"/>
              <a:t> ad andar via e fondò uno stato teocratico e divenne il modello di tutti i movimenti islamici. Il mondo islamico è diviso in 2 </a:t>
            </a:r>
            <a:r>
              <a:rPr lang="it-IT" dirty="0" smtClean="0"/>
              <a:t>parti: </a:t>
            </a:r>
            <a:r>
              <a:rPr lang="it-IT" dirty="0"/>
              <a:t>sunniti e sciiti, </a:t>
            </a:r>
            <a:r>
              <a:rPr lang="it-IT" dirty="0" smtClean="0"/>
              <a:t>nemici </a:t>
            </a:r>
            <a:r>
              <a:rPr lang="it-IT" dirty="0"/>
              <a:t>acerrimi. </a:t>
            </a:r>
            <a:r>
              <a:rPr lang="it-IT" dirty="0" smtClean="0"/>
              <a:t>Ma la </a:t>
            </a:r>
            <a:r>
              <a:rPr lang="it-IT" dirty="0"/>
              <a:t>rivoluzione di </a:t>
            </a:r>
            <a:r>
              <a:rPr lang="it-IT" dirty="0" err="1"/>
              <a:t>khomeini</a:t>
            </a:r>
            <a:r>
              <a:rPr lang="it-IT" dirty="0"/>
              <a:t> diede la forza ai sunniti per uscire del terrorismo e cosi, il regime della repubblica islamica divento fanatico e intransigente</a:t>
            </a:r>
          </a:p>
        </p:txBody>
      </p:sp>
      <p:pic>
        <p:nvPicPr>
          <p:cNvPr id="4" name="Immagine 3"/>
          <p:cNvPicPr>
            <a:picLocks noChangeAspect="1"/>
          </p:cNvPicPr>
          <p:nvPr/>
        </p:nvPicPr>
        <p:blipFill>
          <a:blip r:embed="rId2"/>
          <a:stretch>
            <a:fillRect/>
          </a:stretch>
        </p:blipFill>
        <p:spPr>
          <a:xfrm>
            <a:off x="7106194" y="306488"/>
            <a:ext cx="4716670" cy="2358335"/>
          </a:xfrm>
          <a:prstGeom prst="rect">
            <a:avLst/>
          </a:prstGeom>
        </p:spPr>
      </p:pic>
      <p:pic>
        <p:nvPicPr>
          <p:cNvPr id="5" name="Immagine 4"/>
          <p:cNvPicPr>
            <a:picLocks noChangeAspect="1"/>
          </p:cNvPicPr>
          <p:nvPr/>
        </p:nvPicPr>
        <p:blipFill>
          <a:blip r:embed="rId3"/>
          <a:stretch>
            <a:fillRect/>
          </a:stretch>
        </p:blipFill>
        <p:spPr>
          <a:xfrm>
            <a:off x="7863841" y="2956859"/>
            <a:ext cx="4067664" cy="3062527"/>
          </a:xfrm>
          <a:prstGeom prst="rect">
            <a:avLst/>
          </a:prstGeom>
        </p:spPr>
      </p:pic>
    </p:spTree>
    <p:extLst>
      <p:ext uri="{BB962C8B-B14F-4D97-AF65-F5344CB8AC3E}">
        <p14:creationId xmlns:p14="http://schemas.microsoft.com/office/powerpoint/2010/main" val="808268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3922" y="259548"/>
            <a:ext cx="6582976" cy="1175356"/>
          </a:xfrm>
        </p:spPr>
        <p:txBody>
          <a:bodyPr>
            <a:normAutofit fontScale="90000"/>
          </a:bodyPr>
          <a:lstStyle/>
          <a:p>
            <a:r>
              <a:rPr lang="it-IT" dirty="0" smtClean="0"/>
              <a:t>La questione tra </a:t>
            </a:r>
            <a:r>
              <a:rPr lang="it-IT" dirty="0" err="1" smtClean="0"/>
              <a:t>israele</a:t>
            </a:r>
            <a:r>
              <a:rPr lang="it-IT" dirty="0" smtClean="0"/>
              <a:t> e </a:t>
            </a:r>
            <a:r>
              <a:rPr lang="it-IT" dirty="0" err="1" smtClean="0"/>
              <a:t>palestina</a:t>
            </a:r>
            <a:r>
              <a:rPr lang="it-IT" dirty="0" smtClean="0"/>
              <a:t> oggi </a:t>
            </a:r>
            <a:endParaRPr lang="it-IT" dirty="0"/>
          </a:p>
        </p:txBody>
      </p:sp>
      <p:sp>
        <p:nvSpPr>
          <p:cNvPr id="3" name="Segnaposto contenuto 2"/>
          <p:cNvSpPr>
            <a:spLocks noGrp="1"/>
          </p:cNvSpPr>
          <p:nvPr>
            <p:ph idx="1"/>
          </p:nvPr>
        </p:nvSpPr>
        <p:spPr>
          <a:xfrm>
            <a:off x="0" y="1659988"/>
            <a:ext cx="5541967" cy="5929532"/>
          </a:xfrm>
        </p:spPr>
        <p:txBody>
          <a:bodyPr>
            <a:normAutofit fontScale="85000" lnSpcReduction="10000"/>
          </a:bodyPr>
          <a:lstStyle/>
          <a:p>
            <a:r>
              <a:rPr lang="it-IT" dirty="0"/>
              <a:t>Il 10 maggio 2021 il gruppo politico e paramilitare palestinese Hamas ha sferrato un attacco missilistico contro Israele colpendo obiettivi sensibili della Città Santa e imponendo l’immediata evacuazione dei fedeli ebraici al Muro del Pianto. Sempre Israele aveva inoltre recentemente approvato delle rappresaglie da parte della polizia contro i palestinesi presso la Spianata delle Moschee, a Gerusalemme, fuori e dentro la storica Moschea di </a:t>
            </a:r>
            <a:r>
              <a:rPr lang="it-IT" dirty="0" err="1"/>
              <a:t>al-Aqsa</a:t>
            </a:r>
            <a:r>
              <a:rPr lang="it-IT" dirty="0"/>
              <a:t>. Israele ha risposto all’attacco di Hamas – che oltre ad essere un gruppo paramilitare è considerato un'organizzazione terroristica da alcuni Paesi tra cui l'Italia – bombardando pesantemente la Striscia di Gaza. In tutto sono stati colpiti 6mila obiettivi sensibili palestinesi, tra cui un centro di intelligence, mentre diversi esponenti di Hamas sono rimasti uccisi.</a:t>
            </a:r>
          </a:p>
          <a:p>
            <a:endParaRPr lang="it-IT" dirty="0"/>
          </a:p>
          <a:p>
            <a:r>
              <a:rPr lang="it-IT" dirty="0"/>
              <a:t>Nella giornata di giovedì 13 maggio Israele ha ammassato le truppe di terra per prepararsi a un'invasione, mentre Hamas ha lanciato in tutto 1.750 razzi circa di cui il 90% è stato però intercettato.</a:t>
            </a:r>
          </a:p>
          <a:p>
            <a:endParaRPr lang="it-IT" dirty="0"/>
          </a:p>
          <a:p>
            <a:pPr marL="0" indent="0">
              <a:buNone/>
            </a:pPr>
            <a:r>
              <a:rPr lang="it-IT" dirty="0" smtClean="0"/>
              <a:t>.</a:t>
            </a:r>
            <a:endParaRPr lang="it-IT" dirty="0"/>
          </a:p>
          <a:p>
            <a:endParaRPr lang="it-IT" dirty="0"/>
          </a:p>
        </p:txBody>
      </p:sp>
      <p:pic>
        <p:nvPicPr>
          <p:cNvPr id="4" name="Immagine 3"/>
          <p:cNvPicPr>
            <a:picLocks noChangeAspect="1"/>
          </p:cNvPicPr>
          <p:nvPr/>
        </p:nvPicPr>
        <p:blipFill>
          <a:blip r:embed="rId2"/>
          <a:stretch>
            <a:fillRect/>
          </a:stretch>
        </p:blipFill>
        <p:spPr>
          <a:xfrm>
            <a:off x="6948761" y="362500"/>
            <a:ext cx="4575756" cy="2594976"/>
          </a:xfrm>
          <a:prstGeom prst="rect">
            <a:avLst/>
          </a:prstGeom>
        </p:spPr>
      </p:pic>
      <p:pic>
        <p:nvPicPr>
          <p:cNvPr id="5" name="Immagine 4"/>
          <p:cNvPicPr>
            <a:picLocks noChangeAspect="1"/>
          </p:cNvPicPr>
          <p:nvPr/>
        </p:nvPicPr>
        <p:blipFill>
          <a:blip r:embed="rId3"/>
          <a:stretch>
            <a:fillRect/>
          </a:stretch>
        </p:blipFill>
        <p:spPr>
          <a:xfrm>
            <a:off x="6948761" y="3348110"/>
            <a:ext cx="4575756" cy="2878601"/>
          </a:xfrm>
          <a:prstGeom prst="rect">
            <a:avLst/>
          </a:prstGeom>
        </p:spPr>
      </p:pic>
    </p:spTree>
    <p:extLst>
      <p:ext uri="{BB962C8B-B14F-4D97-AF65-F5344CB8AC3E}">
        <p14:creationId xmlns:p14="http://schemas.microsoft.com/office/powerpoint/2010/main" val="364882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67990" y="512064"/>
            <a:ext cx="6470434" cy="1609344"/>
          </a:xfrm>
        </p:spPr>
        <p:txBody>
          <a:bodyPr>
            <a:normAutofit fontScale="90000"/>
          </a:bodyPr>
          <a:lstStyle/>
          <a:p>
            <a:r>
              <a:rPr lang="it-IT" dirty="0"/>
              <a:t>La nascita di Hamas e gli attacchi a Israele</a:t>
            </a:r>
            <a:br>
              <a:rPr lang="it-IT" dirty="0"/>
            </a:br>
            <a:endParaRPr lang="it-IT" dirty="0"/>
          </a:p>
        </p:txBody>
      </p:sp>
      <p:sp>
        <p:nvSpPr>
          <p:cNvPr id="3" name="Segnaposto contenuto 2"/>
          <p:cNvSpPr>
            <a:spLocks noGrp="1"/>
          </p:cNvSpPr>
          <p:nvPr>
            <p:ph idx="1"/>
          </p:nvPr>
        </p:nvSpPr>
        <p:spPr>
          <a:xfrm>
            <a:off x="1069848" y="2121408"/>
            <a:ext cx="4078927" cy="4050792"/>
          </a:xfrm>
        </p:spPr>
        <p:txBody>
          <a:bodyPr>
            <a:normAutofit fontScale="85000" lnSpcReduction="10000"/>
          </a:bodyPr>
          <a:lstStyle/>
          <a:p>
            <a:endParaRPr lang="it-IT" dirty="0"/>
          </a:p>
          <a:p>
            <a:r>
              <a:rPr lang="it-IT" dirty="0"/>
              <a:t>Nel corso degli anni, </a:t>
            </a:r>
            <a:r>
              <a:rPr lang="it-IT" dirty="0" smtClean="0"/>
              <a:t>il peggiorare </a:t>
            </a:r>
            <a:r>
              <a:rPr lang="it-IT" dirty="0"/>
              <a:t>del conflitto tra Israele e la Palestina, comportò la morte di migliaia di civili da </a:t>
            </a:r>
            <a:r>
              <a:rPr lang="it-IT" dirty="0" smtClean="0"/>
              <a:t>ENTRAMBI </a:t>
            </a:r>
            <a:r>
              <a:rPr lang="it-IT" dirty="0"/>
              <a:t>le parti e la nascita di gruppi armati palestinesi, tra cui Hamas, per rivendicare le terre «ingiustamente sequestrate».</a:t>
            </a:r>
          </a:p>
          <a:p>
            <a:endParaRPr lang="it-IT" dirty="0"/>
          </a:p>
          <a:p>
            <a:endParaRPr lang="it-IT" dirty="0"/>
          </a:p>
          <a:p>
            <a:r>
              <a:rPr lang="it-IT" dirty="0" err="1" smtClean="0">
                <a:solidFill>
                  <a:srgbClr val="FF0000"/>
                </a:solidFill>
              </a:rPr>
              <a:t>Ḥamās</a:t>
            </a:r>
            <a:r>
              <a:rPr lang="it-IT" dirty="0" smtClean="0">
                <a:solidFill>
                  <a:srgbClr val="FF0000"/>
                </a:solidFill>
              </a:rPr>
              <a:t> è </a:t>
            </a:r>
            <a:r>
              <a:rPr lang="it-IT" dirty="0">
                <a:solidFill>
                  <a:srgbClr val="FF0000"/>
                </a:solidFill>
              </a:rPr>
              <a:t>un'organizzazione palestinese di carattere politico e paramilitare considerata ufficialmente organizzazione terroristica da alcune nazioni nel </a:t>
            </a:r>
            <a:r>
              <a:rPr lang="it-IT" dirty="0" smtClean="0">
                <a:solidFill>
                  <a:srgbClr val="FF0000"/>
                </a:solidFill>
              </a:rPr>
              <a:t>mondo</a:t>
            </a:r>
            <a:r>
              <a:rPr lang="it-IT" dirty="0" smtClean="0"/>
              <a:t>…</a:t>
            </a:r>
            <a:endParaRPr lang="it-IT" dirty="0"/>
          </a:p>
        </p:txBody>
      </p:sp>
      <p:pic>
        <p:nvPicPr>
          <p:cNvPr id="4" name="Immagine 3"/>
          <p:cNvPicPr>
            <a:picLocks noChangeAspect="1"/>
          </p:cNvPicPr>
          <p:nvPr/>
        </p:nvPicPr>
        <p:blipFill>
          <a:blip r:embed="rId2"/>
          <a:stretch>
            <a:fillRect/>
          </a:stretch>
        </p:blipFill>
        <p:spPr>
          <a:xfrm>
            <a:off x="6738423" y="280474"/>
            <a:ext cx="5203485" cy="2926960"/>
          </a:xfrm>
          <a:prstGeom prst="rect">
            <a:avLst/>
          </a:prstGeom>
        </p:spPr>
      </p:pic>
      <p:pic>
        <p:nvPicPr>
          <p:cNvPr id="5" name="Immagine 4"/>
          <p:cNvPicPr>
            <a:picLocks noChangeAspect="1"/>
          </p:cNvPicPr>
          <p:nvPr/>
        </p:nvPicPr>
        <p:blipFill>
          <a:blip r:embed="rId3"/>
          <a:stretch>
            <a:fillRect/>
          </a:stretch>
        </p:blipFill>
        <p:spPr>
          <a:xfrm>
            <a:off x="6738423" y="3598164"/>
            <a:ext cx="5203485" cy="3053688"/>
          </a:xfrm>
          <a:prstGeom prst="rect">
            <a:avLst/>
          </a:prstGeom>
        </p:spPr>
      </p:pic>
    </p:spTree>
    <p:extLst>
      <p:ext uri="{BB962C8B-B14F-4D97-AF65-F5344CB8AC3E}">
        <p14:creationId xmlns:p14="http://schemas.microsoft.com/office/powerpoint/2010/main" val="387592808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conflitto senza fine</a:t>
            </a:r>
            <a:br>
              <a:rPr lang="it-IT" dirty="0"/>
            </a:br>
            <a:endParaRPr lang="it-IT" dirty="0"/>
          </a:p>
        </p:txBody>
      </p:sp>
      <p:sp>
        <p:nvSpPr>
          <p:cNvPr id="3" name="Segnaposto contenuto 2"/>
          <p:cNvSpPr>
            <a:spLocks noGrp="1"/>
          </p:cNvSpPr>
          <p:nvPr>
            <p:ph idx="1"/>
          </p:nvPr>
        </p:nvSpPr>
        <p:spPr>
          <a:xfrm>
            <a:off x="1069848" y="2121408"/>
            <a:ext cx="4543161" cy="4050792"/>
          </a:xfrm>
        </p:spPr>
        <p:txBody>
          <a:bodyPr>
            <a:normAutofit lnSpcReduction="10000"/>
          </a:bodyPr>
          <a:lstStyle/>
          <a:p>
            <a:endParaRPr lang="it-IT" dirty="0"/>
          </a:p>
          <a:p>
            <a:r>
              <a:rPr lang="it-IT" dirty="0"/>
              <a:t>Il </a:t>
            </a:r>
            <a:r>
              <a:rPr lang="it-IT" dirty="0" smtClean="0"/>
              <a:t>presidente </a:t>
            </a:r>
            <a:r>
              <a:rPr lang="it-IT" dirty="0"/>
              <a:t>degli Stati Uniti </a:t>
            </a:r>
            <a:r>
              <a:rPr lang="it-IT" dirty="0" err="1"/>
              <a:t>Joe</a:t>
            </a:r>
            <a:r>
              <a:rPr lang="it-IT" dirty="0"/>
              <a:t> </a:t>
            </a:r>
            <a:r>
              <a:rPr lang="it-IT" dirty="0" err="1"/>
              <a:t>Biden</a:t>
            </a:r>
            <a:r>
              <a:rPr lang="it-IT" dirty="0"/>
              <a:t> si è espresso a favore di Israele , definendo come «legittimo» il bombardamento su Gaza e intimando lo Stato di Netanyahu a difendersi contro i terroristi di Hamas. Intanto, però, gli sfollati palestinesi continuando ad aumentare e la Striscia di Gaza torna ad essere il palcoscenico di un orrore che ha avuto un inizio preciso ma di cui ora più che mai non si intravede la fine.</a:t>
            </a:r>
          </a:p>
          <a:p>
            <a:endParaRPr lang="it-IT" dirty="0"/>
          </a:p>
        </p:txBody>
      </p:sp>
      <p:pic>
        <p:nvPicPr>
          <p:cNvPr id="4" name="Immagine 3"/>
          <p:cNvPicPr>
            <a:picLocks noChangeAspect="1"/>
          </p:cNvPicPr>
          <p:nvPr/>
        </p:nvPicPr>
        <p:blipFill>
          <a:blip r:embed="rId2"/>
          <a:stretch>
            <a:fillRect/>
          </a:stretch>
        </p:blipFill>
        <p:spPr>
          <a:xfrm>
            <a:off x="6035041" y="2093976"/>
            <a:ext cx="5698880" cy="3425144"/>
          </a:xfrm>
          <a:prstGeom prst="rect">
            <a:avLst/>
          </a:prstGeom>
        </p:spPr>
      </p:pic>
    </p:spTree>
    <p:extLst>
      <p:ext uri="{BB962C8B-B14F-4D97-AF65-F5344CB8AC3E}">
        <p14:creationId xmlns:p14="http://schemas.microsoft.com/office/powerpoint/2010/main" val="30453197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Integral</Template>
  <TotalTime>356</TotalTime>
  <Words>1194</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Chiller</vt:lpstr>
      <vt:lpstr>Rockwell</vt:lpstr>
      <vt:lpstr>Rockwell Condensed</vt:lpstr>
      <vt:lpstr>Wingdings</vt:lpstr>
      <vt:lpstr>Legno</vt:lpstr>
      <vt:lpstr>La crisi del mondo islamico </vt:lpstr>
      <vt:lpstr>Crisi dell’islam </vt:lpstr>
      <vt:lpstr>La fondazione di Israele   </vt:lpstr>
      <vt:lpstr>Le guerre arabo israeliane </vt:lpstr>
      <vt:lpstr>Terrorismo palestinese e provocazioni israeliane  </vt:lpstr>
      <vt:lpstr>La rivoluzione iraniana  </vt:lpstr>
      <vt:lpstr>La questione tra israele e palestina oggi </vt:lpstr>
      <vt:lpstr>La nascita di Hamas e gli attacchi a Israele </vt:lpstr>
      <vt:lpstr>Un conflitto senza fine </vt:lpstr>
      <vt:lpstr>Presentazione standard di PowerPoint</vt:lpstr>
      <vt:lpstr>L’attacco alle torri gemelle </vt:lpstr>
      <vt:lpstr>LA RISPOSTA DEGLI STATI UNITI</vt:lpstr>
      <vt:lpstr>L’isis</vt:lpstr>
      <vt:lpstr>Leva militare femminile </vt:lpstr>
      <vt:lpstr>Gioia racanati  francesco varrati  giorgia trailani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crisi del mondo islamico</dc:title>
  <dc:creator>User</dc:creator>
  <cp:lastModifiedBy>User</cp:lastModifiedBy>
  <cp:revision>26</cp:revision>
  <dcterms:created xsi:type="dcterms:W3CDTF">2021-05-17T12:01:33Z</dcterms:created>
  <dcterms:modified xsi:type="dcterms:W3CDTF">2021-05-21T09:34:52Z</dcterms:modified>
</cp:coreProperties>
</file>